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269" r:id="rId2"/>
    <p:sldId id="291" r:id="rId3"/>
    <p:sldId id="270" r:id="rId4"/>
    <p:sldId id="283" r:id="rId5"/>
    <p:sldId id="271" r:id="rId6"/>
    <p:sldId id="349" r:id="rId7"/>
    <p:sldId id="350" r:id="rId8"/>
    <p:sldId id="285" r:id="rId9"/>
    <p:sldId id="281" r:id="rId10"/>
    <p:sldId id="329" r:id="rId11"/>
    <p:sldId id="284" r:id="rId12"/>
    <p:sldId id="352" r:id="rId13"/>
    <p:sldId id="347" r:id="rId14"/>
    <p:sldId id="348" r:id="rId15"/>
    <p:sldId id="290" r:id="rId16"/>
  </p:sldIdLst>
  <p:sldSz cx="9144000" cy="6858000" type="screen4x3"/>
  <p:notesSz cx="6858000" cy="9144000"/>
  <p:custDataLst>
    <p:tags r:id="rId19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6000" kern="1200">
        <a:solidFill>
          <a:schemeClr val="bg1"/>
        </a:solidFill>
        <a:latin typeface="Impac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6000" kern="1200">
        <a:solidFill>
          <a:schemeClr val="bg1"/>
        </a:solidFill>
        <a:latin typeface="Impac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6000" kern="1200">
        <a:solidFill>
          <a:schemeClr val="bg1"/>
        </a:solidFill>
        <a:latin typeface="Impac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6000" kern="1200">
        <a:solidFill>
          <a:schemeClr val="bg1"/>
        </a:solidFill>
        <a:latin typeface="Impac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6000" kern="1200">
        <a:solidFill>
          <a:schemeClr val="bg1"/>
        </a:solidFill>
        <a:latin typeface="Impact" pitchFamily="34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bg1"/>
        </a:solidFill>
        <a:latin typeface="Impact" pitchFamily="34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bg1"/>
        </a:solidFill>
        <a:latin typeface="Impact" pitchFamily="34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bg1"/>
        </a:solidFill>
        <a:latin typeface="Impact" pitchFamily="34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bg1"/>
        </a:solidFill>
        <a:latin typeface="Impac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165"/>
    <a:srgbClr val="00A4E8"/>
    <a:srgbClr val="0033CC"/>
    <a:srgbClr val="0000FF"/>
    <a:srgbClr val="3333FF"/>
    <a:srgbClr val="66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>
        <p:scale>
          <a:sx n="76" d="100"/>
          <a:sy n="76" d="100"/>
        </p:scale>
        <p:origin x="-97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BBC02AA-C0E9-4A1F-82D3-94763BD49D0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6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" y="8623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23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D49D5A1-FB65-452F-B468-F386F8745D0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977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9B2C3-DBA7-4605-B21A-9EE26B5BF7D2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9D5A1-FB65-452F-B468-F386F8745D0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20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7" name="Line 23"/>
          <p:cNvSpPr>
            <a:spLocks noChangeShapeType="1"/>
          </p:cNvSpPr>
          <p:nvPr userDrawn="1"/>
        </p:nvSpPr>
        <p:spPr bwMode="auto">
          <a:xfrm>
            <a:off x="468313" y="6046788"/>
            <a:ext cx="0" cy="474662"/>
          </a:xfrm>
          <a:prstGeom prst="line">
            <a:avLst/>
          </a:prstGeom>
          <a:noFill/>
          <a:ln w="3175">
            <a:solidFill>
              <a:srgbClr val="004165"/>
            </a:solidFill>
            <a:round/>
            <a:headEnd/>
            <a:tailEnd/>
          </a:ln>
          <a:effectLst/>
        </p:spPr>
        <p:txBody>
          <a:bodyPr lIns="36000" tIns="36000" rIns="36000" bIns="36000"/>
          <a:lstStyle/>
          <a:p>
            <a:endParaRPr lang="en-GB" dirty="0"/>
          </a:p>
        </p:txBody>
      </p:sp>
      <p:pic>
        <p:nvPicPr>
          <p:cNvPr id="36888" name="Picture 24" descr="p+p_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9113" y="6434138"/>
            <a:ext cx="1036637" cy="128587"/>
          </a:xfrm>
          <a:prstGeom prst="rect">
            <a:avLst/>
          </a:prstGeom>
          <a:noFill/>
        </p:spPr>
      </p:pic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0800" y="12700"/>
            <a:ext cx="1828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dirty="0">
                <a:latin typeface="Arial" charset="0"/>
              </a:rPr>
              <a:t>Slide </a:t>
            </a:r>
            <a:fld id="{6AF314BC-0F91-43BA-AE3B-B4BCF02EFF78}" type="slidenum">
              <a:rPr lang="en-GB" sz="1400"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GB" sz="1400" dirty="0">
              <a:latin typeface="Arial" charset="0"/>
            </a:endParaRP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15925" y="4559300"/>
            <a:ext cx="4152900" cy="669925"/>
          </a:xfrm>
          <a:ln algn="ctr"/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74663"/>
            <a:ext cx="8208962" cy="2232025"/>
          </a:xfrm>
          <a:ln algn="ctr"/>
        </p:spPr>
        <p:txBody>
          <a:bodyPr lIns="0" tIns="0" rIns="0" bIns="0"/>
          <a:lstStyle>
            <a:lvl1pPr>
              <a:lnSpc>
                <a:spcPct val="82000"/>
              </a:lnSpc>
              <a:spcBef>
                <a:spcPct val="0"/>
              </a:spcBef>
              <a:buClrTx/>
              <a:buSzTx/>
              <a:buFontTx/>
              <a:buNone/>
              <a:defRPr sz="6000" b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36883" name="Rectangle 1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688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82AB27-38E2-4E3D-913A-4E77E2B6619A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6886" name="Line 22"/>
          <p:cNvSpPr>
            <a:spLocks noChangeShapeType="1"/>
          </p:cNvSpPr>
          <p:nvPr userDrawn="1"/>
        </p:nvSpPr>
        <p:spPr bwMode="auto">
          <a:xfrm>
            <a:off x="7721600" y="6049963"/>
            <a:ext cx="0" cy="474662"/>
          </a:xfrm>
          <a:prstGeom prst="line">
            <a:avLst/>
          </a:prstGeom>
          <a:noFill/>
          <a:ln w="3175">
            <a:solidFill>
              <a:srgbClr val="004165"/>
            </a:solidFill>
            <a:round/>
            <a:headEnd/>
            <a:tailEnd/>
          </a:ln>
          <a:effectLst/>
        </p:spPr>
        <p:txBody>
          <a:bodyPr lIns="36000" tIns="36000" rIns="36000" bIns="36000"/>
          <a:lstStyle/>
          <a:p>
            <a:endParaRPr lang="en-GB" dirty="0"/>
          </a:p>
        </p:txBody>
      </p:sp>
      <p:pic>
        <p:nvPicPr>
          <p:cNvPr id="36889" name="Picture 25" descr="logo blue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756525" y="6294438"/>
            <a:ext cx="1176338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A6A1B4-8992-490D-863B-9F1B9A5125D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115888"/>
            <a:ext cx="2082800" cy="5068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15888"/>
            <a:ext cx="6096000" cy="5068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527477-7775-43CE-8844-37CDD3AFC12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115888"/>
            <a:ext cx="8331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3" y="1052513"/>
            <a:ext cx="4089400" cy="4132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59313" y="1052513"/>
            <a:ext cx="4089400" cy="413226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3575" y="6381750"/>
            <a:ext cx="2895600" cy="192088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27763" y="6381750"/>
            <a:ext cx="765175" cy="192088"/>
          </a:xfrm>
        </p:spPr>
        <p:txBody>
          <a:bodyPr/>
          <a:lstStyle>
            <a:lvl1pPr>
              <a:defRPr/>
            </a:lvl1pPr>
          </a:lstStyle>
          <a:p>
            <a:fld id="{DFB334C5-E1D0-403F-BFAA-5318075A8CD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115888"/>
            <a:ext cx="8331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7513" y="1052513"/>
            <a:ext cx="4089400" cy="4132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52513"/>
            <a:ext cx="4089400" cy="4132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3575" y="6381750"/>
            <a:ext cx="2895600" cy="192088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227763" y="6381750"/>
            <a:ext cx="765175" cy="192088"/>
          </a:xfrm>
        </p:spPr>
        <p:txBody>
          <a:bodyPr/>
          <a:lstStyle>
            <a:lvl1pPr>
              <a:defRPr/>
            </a:lvl1pPr>
          </a:lstStyle>
          <a:p>
            <a:fld id="{52820FEC-CEBE-4C82-98E3-27BBA0C6CBA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115888"/>
            <a:ext cx="8331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17513" y="1052513"/>
            <a:ext cx="8331200" cy="413226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03575" y="6381750"/>
            <a:ext cx="2895600" cy="192088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27763" y="6381750"/>
            <a:ext cx="765175" cy="192088"/>
          </a:xfrm>
        </p:spPr>
        <p:txBody>
          <a:bodyPr/>
          <a:lstStyle>
            <a:lvl1pPr>
              <a:defRPr/>
            </a:lvl1pPr>
          </a:lstStyle>
          <a:p>
            <a:fld id="{E0C94743-ABD8-4D23-A368-83C16F1E26F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115888"/>
            <a:ext cx="8331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7513" y="1052513"/>
            <a:ext cx="8331200" cy="413226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03575" y="6381750"/>
            <a:ext cx="2895600" cy="192088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227763" y="6381750"/>
            <a:ext cx="765175" cy="192088"/>
          </a:xfrm>
        </p:spPr>
        <p:txBody>
          <a:bodyPr/>
          <a:lstStyle>
            <a:lvl1pPr>
              <a:defRPr/>
            </a:lvl1pPr>
          </a:lstStyle>
          <a:p>
            <a:fld id="{C77572B4-8E7A-44BB-B132-A27666E4525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="0">
                <a:latin typeface="+mj-lt"/>
              </a:defRPr>
            </a:lvl1pPr>
          </a:lstStyle>
          <a:p>
            <a:r>
              <a:rPr lang="en-US" dirty="0" smtClean="0"/>
              <a:t>CLICK TO EDIT MASTER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b="0"/>
            </a:lvl1pPr>
            <a:lvl2pPr>
              <a:defRPr baseline="0"/>
            </a:lvl2pPr>
            <a:lvl5pPr marL="889000" indent="-342900">
              <a:buFont typeface="Arial" pitchFamily="34" charset="0"/>
              <a:buChar char="•"/>
              <a:defRPr/>
            </a:lvl5pPr>
            <a:lvl6pPr marL="1346200" indent="-342900">
              <a:lnSpc>
                <a:spcPct val="100000"/>
              </a:lnSpc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2AA2D0-9B5B-4AF9-BBE0-FE6994DCB15F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36" y="6021288"/>
            <a:ext cx="1512168" cy="621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FC6AEB-36CC-4FA3-AA97-ADF0B537089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1052513"/>
            <a:ext cx="4089400" cy="4132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52513"/>
            <a:ext cx="4089400" cy="4132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3F5FBC-D0F6-426B-84B6-B62E9ADC0F1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D286E6-68DA-4E1A-A798-E19115378B5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67DEBB-470E-422E-A3FC-C2A1CE57A04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0D4C88-B6CF-4990-8477-921ACF8B48A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A9FB7-BA7E-4510-B20C-A357931B7C7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28D2FE-5F2A-4B50-B954-B3D71A9BE18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115888"/>
            <a:ext cx="833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052513"/>
            <a:ext cx="833120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66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66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7763" y="6381750"/>
            <a:ext cx="765175" cy="1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6895B705-EAD8-4C99-86D5-075FCF316AB0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468313" y="6046788"/>
            <a:ext cx="0" cy="474662"/>
          </a:xfrm>
          <a:prstGeom prst="line">
            <a:avLst/>
          </a:prstGeom>
          <a:noFill/>
          <a:ln w="3175">
            <a:solidFill>
              <a:srgbClr val="004165"/>
            </a:solidFill>
            <a:round/>
            <a:headEnd/>
            <a:tailEnd/>
          </a:ln>
          <a:effectLst/>
        </p:spPr>
        <p:txBody>
          <a:bodyPr lIns="36000" tIns="36000" rIns="36000" bIns="36000"/>
          <a:lstStyle/>
          <a:p>
            <a:endParaRPr lang="en-GB" dirty="0"/>
          </a:p>
        </p:txBody>
      </p:sp>
      <p:pic>
        <p:nvPicPr>
          <p:cNvPr id="26651" name="Picture 27" descr="p+p_RGB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19113" y="6434138"/>
            <a:ext cx="1036637" cy="128587"/>
          </a:xfrm>
          <a:prstGeom prst="rect">
            <a:avLst/>
          </a:prstGeom>
          <a:noFill/>
        </p:spPr>
      </p:pic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7721600" y="6049963"/>
            <a:ext cx="0" cy="474662"/>
          </a:xfrm>
          <a:prstGeom prst="line">
            <a:avLst/>
          </a:prstGeom>
          <a:noFill/>
          <a:ln w="3175">
            <a:solidFill>
              <a:srgbClr val="004165"/>
            </a:solidFill>
            <a:round/>
            <a:headEnd/>
            <a:tailEnd/>
          </a:ln>
          <a:effectLst/>
        </p:spPr>
        <p:txBody>
          <a:bodyPr lIns="36000" tIns="36000" rIns="36000" bIns="36000"/>
          <a:lstStyle/>
          <a:p>
            <a:endParaRPr lang="en-GB" dirty="0"/>
          </a:p>
        </p:txBody>
      </p:sp>
      <p:pic>
        <p:nvPicPr>
          <p:cNvPr id="26654" name="Picture 30" descr="logo blue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7756525" y="6294438"/>
            <a:ext cx="1176338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1000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93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>
          <a:solidFill>
            <a:schemeClr val="tx1"/>
          </a:solidFill>
          <a:latin typeface="+mn-lt"/>
        </a:defRPr>
      </a:lvl2pPr>
      <a:lvl3pPr marL="300038" indent="-2857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538163" indent="-2333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4pPr>
      <a:lvl5pPr marL="755650" indent="-2095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2000">
          <a:solidFill>
            <a:schemeClr val="tx1"/>
          </a:solidFill>
          <a:latin typeface="+mn-lt"/>
        </a:defRPr>
      </a:lvl5pPr>
      <a:lvl6pPr marL="1212850" indent="-2095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1670050" indent="-2095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2127250" indent="-2095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2584450" indent="-2095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hyperlink" Target="http://www.nyypct.nhs.uk/index.htm" TargetMode="External"/><Relationship Id="rId3" Type="http://schemas.openxmlformats.org/officeDocument/2006/relationships/image" Target="../media/image8.png"/><Relationship Id="rId21" Type="http://schemas.openxmlformats.org/officeDocument/2006/relationships/image" Target="../media/image20.png"/><Relationship Id="rId7" Type="http://schemas.openxmlformats.org/officeDocument/2006/relationships/hyperlink" Target="http://www.ntw.nhs.uk/" TargetMode="External"/><Relationship Id="rId12" Type="http://schemas.openxmlformats.org/officeDocument/2006/relationships/image" Target="../media/image14.jpe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image" Target="../media/image7.emf"/><Relationship Id="rId16" Type="http://schemas.openxmlformats.org/officeDocument/2006/relationships/image" Target="../media/image17.png"/><Relationship Id="rId20" Type="http://schemas.openxmlformats.org/officeDocument/2006/relationships/hyperlink" Target="http://www.northmid.nhs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hyperlink" Target="http://www.nhsbt.nhs.uk/" TargetMode="External"/><Relationship Id="rId5" Type="http://schemas.openxmlformats.org/officeDocument/2006/relationships/hyperlink" Target="http://www.sglos-pct.nhs.uk/" TargetMode="External"/><Relationship Id="rId15" Type="http://schemas.openxmlformats.org/officeDocument/2006/relationships/image" Target="../media/image16.png"/><Relationship Id="rId23" Type="http://schemas.openxmlformats.org/officeDocument/2006/relationships/image" Target="../media/image21.png"/><Relationship Id="rId10" Type="http://schemas.openxmlformats.org/officeDocument/2006/relationships/hyperlink" Target="http://www.hullpct.nhs.uk/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9.emf"/><Relationship Id="rId9" Type="http://schemas.openxmlformats.org/officeDocument/2006/relationships/image" Target="../media/image12.jpeg"/><Relationship Id="rId14" Type="http://schemas.openxmlformats.org/officeDocument/2006/relationships/hyperlink" Target="http://www.nottinghamshirehealthcare.nhs.uk/" TargetMode="External"/><Relationship Id="rId22" Type="http://schemas.openxmlformats.org/officeDocument/2006/relationships/hyperlink" Target="http://www.awp.nhs.uk/default____341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7699" y="752078"/>
            <a:ext cx="7740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kern="2000" dirty="0" smtClean="0">
                <a:solidFill>
                  <a:prstClr val="white"/>
                </a:solidFill>
                <a:latin typeface="+mn-lt"/>
                <a:cs typeface="Impact"/>
              </a:rPr>
              <a:t>an 	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kern="2000" dirty="0" smtClean="0">
                <a:solidFill>
                  <a:schemeClr val="tx1"/>
                </a:solidFill>
                <a:latin typeface="+mn-lt"/>
                <a:cs typeface="Impact"/>
              </a:rPr>
              <a:t>	Enhanced Integrated Care Services</a:t>
            </a:r>
            <a:endParaRPr lang="en-US" sz="3200" b="1" kern="2000" dirty="0">
              <a:solidFill>
                <a:schemeClr val="tx1"/>
              </a:solidFill>
              <a:latin typeface="+mn-lt"/>
              <a:cs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" y="4437112"/>
            <a:ext cx="8172772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baseline="30000" dirty="0" smtClean="0">
                <a:solidFill>
                  <a:srgbClr val="0093D3"/>
                </a:solidFill>
                <a:latin typeface="Century Gothic"/>
                <a:cs typeface="Century Gothic"/>
              </a:rPr>
              <a:t>Kate Pym /Debbie Stuart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b="1" baseline="30000" dirty="0" smtClean="0">
              <a:solidFill>
                <a:srgbClr val="0093D3"/>
              </a:solidFill>
              <a:latin typeface="Century Gothic"/>
              <a:cs typeface="Century Gothic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baseline="30000" dirty="0" smtClean="0">
                <a:solidFill>
                  <a:schemeClr val="tx1"/>
                </a:solidFill>
                <a:latin typeface="Century Gothic"/>
                <a:cs typeface="Century Gothic"/>
              </a:rPr>
              <a:t>Strategy Development Manager/Clinical Lead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baseline="30000" dirty="0" smtClean="0">
                <a:solidFill>
                  <a:schemeClr val="tx1"/>
                </a:solidFill>
                <a:latin typeface="Century Gothic"/>
                <a:cs typeface="Century Gothic"/>
              </a:rPr>
              <a:t>MITIE Healthcare Solutions/Bladder &amp; Bowel Foundation</a:t>
            </a:r>
            <a:endParaRPr lang="en-US" sz="3200" baseline="300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14" y="5949280"/>
            <a:ext cx="856216" cy="80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31200" cy="504800"/>
          </a:xfrm>
        </p:spPr>
        <p:txBody>
          <a:bodyPr/>
          <a:lstStyle/>
          <a:p>
            <a:r>
              <a:rPr lang="en-GB" sz="2400" b="1" dirty="0" smtClean="0"/>
              <a:t>Integrated Care - Benefits to the </a:t>
            </a:r>
            <a:r>
              <a:rPr lang="en-GB" sz="2400" b="1" dirty="0" smtClean="0"/>
              <a:t>Health </a:t>
            </a:r>
            <a:r>
              <a:rPr lang="en-GB" sz="2400" b="1" dirty="0" smtClean="0"/>
              <a:t>Economy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836712"/>
            <a:ext cx="8331200" cy="5760640"/>
          </a:xfrm>
        </p:spPr>
        <p:txBody>
          <a:bodyPr/>
          <a:lstStyle/>
          <a:p>
            <a:r>
              <a:rPr lang="en-GB" sz="1600" dirty="0" smtClean="0"/>
              <a:t>Maximising u</a:t>
            </a:r>
            <a:r>
              <a:rPr lang="en-GB" sz="1600" dirty="0" smtClean="0"/>
              <a:t>nlimited capacity in peoples homes compared to compromised capacity in acute care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Lower cost of </a:t>
            </a:r>
            <a:r>
              <a:rPr lang="en-GB" sz="1600" dirty="0" smtClean="0"/>
              <a:t>care provision in community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Reduced impact on NHS Staff </a:t>
            </a:r>
            <a:r>
              <a:rPr lang="en-GB" sz="1600" dirty="0" smtClean="0"/>
              <a:t>time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Reduced </a:t>
            </a:r>
            <a:r>
              <a:rPr lang="en-GB" sz="1600" dirty="0" smtClean="0"/>
              <a:t>admissions / Readmissions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Potential r</a:t>
            </a:r>
            <a:r>
              <a:rPr lang="en-GB" sz="1600" dirty="0" smtClean="0"/>
              <a:t>educed </a:t>
            </a:r>
            <a:r>
              <a:rPr lang="en-GB" sz="1600" dirty="0" smtClean="0"/>
              <a:t>length of </a:t>
            </a:r>
            <a:r>
              <a:rPr lang="en-GB" sz="1600" dirty="0" smtClean="0"/>
              <a:t>stay due to reduced </a:t>
            </a:r>
            <a:r>
              <a:rPr lang="en-GB" sz="1600" dirty="0" smtClean="0"/>
              <a:t>risk of hospital acquired </a:t>
            </a:r>
            <a:r>
              <a:rPr lang="en-GB" sz="1600" dirty="0" smtClean="0"/>
              <a:t>infection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Improved patient choice for those with protected </a:t>
            </a:r>
            <a:r>
              <a:rPr lang="en-GB" sz="1600" dirty="0" smtClean="0"/>
              <a:t>characteristics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Consistency of data collection for health </a:t>
            </a:r>
            <a:r>
              <a:rPr lang="en-GB" sz="1600" dirty="0" smtClean="0"/>
              <a:t>monitoring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 smtClean="0"/>
              <a:t>Reduced inconvenience and intrusion for </a:t>
            </a:r>
            <a:r>
              <a:rPr lang="en-GB" sz="1600" dirty="0" smtClean="0"/>
              <a:t>patients</a:t>
            </a:r>
          </a:p>
          <a:p>
            <a:endParaRPr lang="en-GB" sz="1600" dirty="0" smtClean="0"/>
          </a:p>
          <a:p>
            <a:r>
              <a:rPr lang="en-GB" sz="1600" dirty="0" smtClean="0"/>
              <a:t>Improved patient dignity and </a:t>
            </a:r>
            <a:r>
              <a:rPr lang="en-GB" sz="1600" dirty="0" smtClean="0"/>
              <a:t>privacy</a:t>
            </a:r>
          </a:p>
          <a:p>
            <a:endParaRPr lang="en-GB" sz="1600" dirty="0" smtClean="0"/>
          </a:p>
          <a:p>
            <a:r>
              <a:rPr lang="en-GB" sz="1600" dirty="0" smtClean="0"/>
              <a:t>Better patient experience</a:t>
            </a:r>
            <a:endParaRPr lang="en-GB" sz="1600" dirty="0"/>
          </a:p>
          <a:p>
            <a:endParaRPr lang="en-GB" sz="1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1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Enhanced Services</a:t>
            </a:r>
            <a:endParaRPr lang="en-GB" b="1" dirty="0"/>
          </a:p>
        </p:txBody>
      </p:sp>
      <p:sp>
        <p:nvSpPr>
          <p:cNvPr id="23" name="Oval 22">
            <a:hlinkClick r:id="" action="ppaction://noaction"/>
          </p:cNvPr>
          <p:cNvSpPr/>
          <p:nvPr/>
        </p:nvSpPr>
        <p:spPr bwMode="auto">
          <a:xfrm>
            <a:off x="280655" y="1124744"/>
            <a:ext cx="1346448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bg1"/>
                </a:solidFill>
              </a:rPr>
              <a:t> </a:t>
            </a:r>
            <a:r>
              <a:rPr lang="en-GB" sz="1300" dirty="0" smtClean="0">
                <a:solidFill>
                  <a:schemeClr val="bg1"/>
                </a:solidFill>
                <a:hlinkClick r:id="" action="ppaction://noaction"/>
              </a:rPr>
              <a:t>End of Life</a:t>
            </a:r>
            <a:r>
              <a:rPr lang="en-GB" sz="1300" dirty="0" smtClean="0">
                <a:solidFill>
                  <a:schemeClr val="bg1"/>
                </a:solidFill>
              </a:rPr>
              <a:t> 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722472" y="1995986"/>
            <a:ext cx="1346448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bg1"/>
                </a:solidFill>
                <a:hlinkClick r:id="" action="ppaction://noaction"/>
              </a:rPr>
              <a:t>Rapid Response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1055" y="2420888"/>
            <a:ext cx="1778496" cy="159660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bg1"/>
                </a:solidFill>
              </a:rPr>
              <a:t>Bereavement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464528" y="3738049"/>
            <a:ext cx="1490464" cy="1440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 smtClean="0">
                <a:solidFill>
                  <a:schemeClr val="bg1"/>
                </a:solidFill>
                <a:hlinkClick r:id="" action="ppaction://noaction"/>
              </a:rPr>
              <a:t>Acquired Brain Injury </a:t>
            </a:r>
            <a:r>
              <a:rPr lang="en-GB" sz="1300" dirty="0" smtClean="0">
                <a:solidFill>
                  <a:schemeClr val="bg1"/>
                </a:solidFill>
              </a:rPr>
              <a:t> 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68550" y="1700808"/>
            <a:ext cx="1490464" cy="13065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bg1"/>
                </a:solidFill>
              </a:rPr>
              <a:t>Waking Night- Admission Avoidance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829059" y="642790"/>
            <a:ext cx="1490464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Acquired Spinal Injury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5536722" y="3303627"/>
            <a:ext cx="1656184" cy="142773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bg1"/>
                </a:solidFill>
                <a:hlinkClick r:id="" action="ppaction://noaction"/>
              </a:rPr>
              <a:t>Reablement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065961" y="2721349"/>
            <a:ext cx="1346448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bg1"/>
                </a:solidFill>
                <a:hlinkClick r:id="" action="ppaction://noaction"/>
              </a:rPr>
              <a:t>Dementia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62526" y="5190072"/>
            <a:ext cx="1346448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bg1"/>
                </a:solidFill>
              </a:rPr>
              <a:t>Bariatric Care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348208" y="5252180"/>
            <a:ext cx="1346448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bg1"/>
                </a:solidFill>
              </a:rPr>
              <a:t>Autism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758832" y="5227207"/>
            <a:ext cx="1490464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bg1"/>
                </a:solidFill>
                <a:hlinkClick r:id="" action="ppaction://noaction"/>
              </a:rPr>
              <a:t>Specialist Continence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827200" y="4337935"/>
            <a:ext cx="1472386" cy="151216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bg1"/>
                </a:solidFill>
              </a:rPr>
              <a:t>Complex Care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995326" y="642790"/>
            <a:ext cx="1346448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bg1"/>
                </a:solidFill>
              </a:rPr>
              <a:t>Nursing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364814" y="642790"/>
            <a:ext cx="1346448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bg1"/>
                </a:solidFill>
              </a:rPr>
              <a:t>Live-In Care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3074" name="Picture 2" descr="C:\Users\kate pym\AppData\Local\Microsoft\Windows\Temporary Internet Files\Content.IE5\0U0AWW8Z\Ed_Robinson-OneRedEye-0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523" y="1842162"/>
            <a:ext cx="2255974" cy="3433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16100" y="4083075"/>
            <a:ext cx="1346448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hlinkClick r:id="rId3" action="ppaction://hlinksldjump"/>
              </a:rPr>
              <a:t>Diabetes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536816" y="1419922"/>
            <a:ext cx="1346448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bg1"/>
                </a:solidFill>
                <a:hlinkClick r:id="" action="ppaction://noaction"/>
              </a:rPr>
              <a:t>Mental Health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480752" y="5094019"/>
            <a:ext cx="1346448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hlinkClick r:id="" action="ppaction://noaction"/>
              </a:rPr>
              <a:t>Learning Disabilities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402851" y="714798"/>
            <a:ext cx="1346448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bg1"/>
                </a:solidFill>
                <a:hlinkClick r:id="" action="ppaction://noaction"/>
              </a:rPr>
              <a:t>Stroke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694753" y="138734"/>
            <a:ext cx="1346448" cy="11521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>
                <a:solidFill>
                  <a:schemeClr val="bg1"/>
                </a:solidFill>
                <a:hlinkClick r:id="" action="ppaction://noaction"/>
              </a:rPr>
              <a:t>MS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98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5"/>
            <a:ext cx="8229600" cy="1008112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rgbClr val="004165"/>
                </a:solidFill>
              </a:rPr>
              <a:t>B&amp;BF Continence Nurse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sz="2000" dirty="0" smtClean="0">
                <a:solidFill>
                  <a:schemeClr val="tx2"/>
                </a:solidFill>
              </a:rPr>
              <a:t>Sponsored by B&amp;BF Corporate partners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Responsive assessment treatment and if necessary onward referral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Potential for Nurse prescriber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Lead </a:t>
            </a:r>
            <a:r>
              <a:rPr lang="en-GB" sz="2000" dirty="0" smtClean="0">
                <a:solidFill>
                  <a:schemeClr val="tx2"/>
                </a:solidFill>
              </a:rPr>
              <a:t>for promotion of best practice for continence care in community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Support and mentor for care workers – developing continence care champions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Potential for research / data collection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endParaRPr lang="en-GB" sz="2000" dirty="0" smtClean="0">
              <a:solidFill>
                <a:schemeClr val="tx2"/>
              </a:solidFill>
            </a:endParaRPr>
          </a:p>
          <a:p>
            <a:endParaRPr lang="en-GB" sz="2000" dirty="0">
              <a:solidFill>
                <a:schemeClr val="tx2"/>
              </a:solidFill>
            </a:endParaRPr>
          </a:p>
          <a:p>
            <a:endParaRPr lang="en-GB" sz="2000" dirty="0" smtClean="0">
              <a:solidFill>
                <a:schemeClr val="tx2"/>
              </a:solidFill>
            </a:endParaRPr>
          </a:p>
          <a:p>
            <a:endParaRPr lang="en-GB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994964"/>
            <a:ext cx="16192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5"/>
            <a:ext cx="8229600" cy="1008112"/>
          </a:xfrm>
        </p:spPr>
        <p:txBody>
          <a:bodyPr/>
          <a:lstStyle/>
          <a:p>
            <a:pPr algn="ctr"/>
            <a:r>
              <a:rPr lang="en-GB" sz="2400" b="1" dirty="0" smtClean="0"/>
              <a:t>Potential </a:t>
            </a:r>
            <a:r>
              <a:rPr lang="en-GB" sz="2400" b="1" dirty="0" smtClean="0">
                <a:solidFill>
                  <a:schemeClr val="tx2"/>
                </a:solidFill>
              </a:rPr>
              <a:t>Value </a:t>
            </a:r>
            <a:r>
              <a:rPr lang="en-GB" sz="2400" b="1" dirty="0" smtClean="0">
                <a:solidFill>
                  <a:schemeClr val="tx2"/>
                </a:solidFill>
              </a:rPr>
              <a:t>Commercial </a:t>
            </a:r>
            <a:r>
              <a:rPr lang="en-GB" sz="2400" b="1" dirty="0" smtClean="0">
                <a:solidFill>
                  <a:schemeClr val="tx2"/>
                </a:solidFill>
              </a:rPr>
              <a:t>Partners / Sponsors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</a:rPr>
              <a:t>Sandwell population </a:t>
            </a:r>
            <a:r>
              <a:rPr lang="en-GB" sz="1800" dirty="0" smtClean="0">
                <a:solidFill>
                  <a:schemeClr val="tx2"/>
                </a:solidFill>
              </a:rPr>
              <a:t>currently 309,000 </a:t>
            </a:r>
            <a:r>
              <a:rPr lang="en-GB" sz="1800" dirty="0" smtClean="0">
                <a:solidFill>
                  <a:schemeClr val="tx2"/>
                </a:solidFill>
              </a:rPr>
              <a:t>due to increase by 5% by </a:t>
            </a:r>
            <a:r>
              <a:rPr lang="en-GB" sz="1800" dirty="0" smtClean="0">
                <a:solidFill>
                  <a:schemeClr val="tx2"/>
                </a:solidFill>
              </a:rPr>
              <a:t>2025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</a:rPr>
              <a:t>49,250 </a:t>
            </a:r>
            <a:r>
              <a:rPr lang="en-GB" sz="1800" dirty="0" smtClean="0">
                <a:solidFill>
                  <a:schemeClr val="tx2"/>
                </a:solidFill>
              </a:rPr>
              <a:t>of current population over </a:t>
            </a:r>
            <a:r>
              <a:rPr lang="en-GB" sz="1800" dirty="0" smtClean="0">
                <a:solidFill>
                  <a:schemeClr val="tx2"/>
                </a:solidFill>
              </a:rPr>
              <a:t>65 </a:t>
            </a:r>
            <a:r>
              <a:rPr lang="en-GB" sz="1800" dirty="0" smtClean="0">
                <a:solidFill>
                  <a:schemeClr val="tx2"/>
                </a:solidFill>
              </a:rPr>
              <a:t>yrs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</a:rPr>
              <a:t>B&amp;BF </a:t>
            </a:r>
            <a:r>
              <a:rPr lang="en-GB" sz="1800" dirty="0" smtClean="0">
                <a:solidFill>
                  <a:schemeClr val="tx2"/>
                </a:solidFill>
              </a:rPr>
              <a:t>figures (2009) </a:t>
            </a:r>
            <a:r>
              <a:rPr lang="en-GB" sz="1800" dirty="0" smtClean="0">
                <a:solidFill>
                  <a:schemeClr val="tx2"/>
                </a:solidFill>
              </a:rPr>
              <a:t>suggest 11% over 65 yrs report some form of bowel control </a:t>
            </a:r>
            <a:r>
              <a:rPr lang="en-GB" sz="1800" dirty="0" smtClean="0">
                <a:solidFill>
                  <a:schemeClr val="tx2"/>
                </a:solidFill>
              </a:rPr>
              <a:t>problem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</a:rPr>
              <a:t>Indicating that 5,418 </a:t>
            </a:r>
            <a:r>
              <a:rPr lang="en-GB" sz="1800" b="1" dirty="0" smtClean="0">
                <a:solidFill>
                  <a:schemeClr val="tx2"/>
                </a:solidFill>
              </a:rPr>
              <a:t>of </a:t>
            </a:r>
            <a:r>
              <a:rPr lang="en-GB" sz="1800" b="1" dirty="0" smtClean="0">
                <a:solidFill>
                  <a:schemeClr val="tx2"/>
                </a:solidFill>
              </a:rPr>
              <a:t>those over </a:t>
            </a:r>
            <a:r>
              <a:rPr lang="en-GB" sz="1800" b="1" dirty="0" smtClean="0">
                <a:solidFill>
                  <a:schemeClr val="tx2"/>
                </a:solidFill>
              </a:rPr>
              <a:t>65 yrs in </a:t>
            </a:r>
            <a:r>
              <a:rPr lang="en-GB" sz="1800" b="1" dirty="0" smtClean="0">
                <a:solidFill>
                  <a:schemeClr val="tx2"/>
                </a:solidFill>
              </a:rPr>
              <a:t>local community have bowel control problems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2"/>
                </a:solidFill>
              </a:rPr>
              <a:t>APPG (2011) figures </a:t>
            </a:r>
            <a:r>
              <a:rPr lang="en-GB" sz="1800" dirty="0" smtClean="0">
                <a:solidFill>
                  <a:schemeClr val="tx2"/>
                </a:solidFill>
              </a:rPr>
              <a:t>indicate 31% </a:t>
            </a:r>
            <a:r>
              <a:rPr lang="en-GB" sz="1800" dirty="0" smtClean="0">
                <a:solidFill>
                  <a:schemeClr val="tx2"/>
                </a:solidFill>
              </a:rPr>
              <a:t>of over </a:t>
            </a:r>
            <a:r>
              <a:rPr lang="en-GB" sz="1800" dirty="0" smtClean="0">
                <a:solidFill>
                  <a:schemeClr val="tx2"/>
                </a:solidFill>
              </a:rPr>
              <a:t>65 yrs suffer bladder </a:t>
            </a:r>
            <a:r>
              <a:rPr lang="en-GB" sz="1800" dirty="0" smtClean="0">
                <a:solidFill>
                  <a:schemeClr val="tx2"/>
                </a:solidFill>
              </a:rPr>
              <a:t>instability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</a:rPr>
              <a:t>Indicating that 15,267 </a:t>
            </a:r>
            <a:r>
              <a:rPr lang="en-GB" sz="1800" b="1" dirty="0" smtClean="0">
                <a:solidFill>
                  <a:schemeClr val="tx2"/>
                </a:solidFill>
              </a:rPr>
              <a:t>of the over </a:t>
            </a:r>
            <a:r>
              <a:rPr lang="en-GB" sz="1800" b="1" dirty="0" smtClean="0">
                <a:solidFill>
                  <a:schemeClr val="tx2"/>
                </a:solidFill>
              </a:rPr>
              <a:t>65’s </a:t>
            </a:r>
            <a:r>
              <a:rPr lang="en-GB" sz="1800" b="1" dirty="0" smtClean="0">
                <a:solidFill>
                  <a:schemeClr val="tx2"/>
                </a:solidFill>
              </a:rPr>
              <a:t>in the </a:t>
            </a:r>
            <a:r>
              <a:rPr lang="en-GB" sz="1800" b="1" dirty="0">
                <a:solidFill>
                  <a:schemeClr val="tx2"/>
                </a:solidFill>
              </a:rPr>
              <a:t>l</a:t>
            </a:r>
            <a:r>
              <a:rPr lang="en-GB" sz="1800" b="1" dirty="0" smtClean="0">
                <a:solidFill>
                  <a:schemeClr val="tx2"/>
                </a:solidFill>
              </a:rPr>
              <a:t>ocal </a:t>
            </a:r>
            <a:r>
              <a:rPr lang="en-GB" sz="1800" b="1" dirty="0" smtClean="0">
                <a:solidFill>
                  <a:schemeClr val="tx2"/>
                </a:solidFill>
              </a:rPr>
              <a:t>authority have bladder instability</a:t>
            </a:r>
            <a:endParaRPr lang="en-GB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994964"/>
            <a:ext cx="16192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5"/>
            <a:ext cx="8229600" cy="1008112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Future Opportunities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Oxfordshire County Council agreed to pilot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2"/>
                </a:solidFill>
              </a:rPr>
              <a:t>Potential </a:t>
            </a:r>
            <a:r>
              <a:rPr lang="en-GB" b="1" dirty="0" smtClean="0">
                <a:solidFill>
                  <a:schemeClr val="tx2"/>
                </a:solidFill>
              </a:rPr>
              <a:t>to offer to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all new domiciliary care bids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Opportunity to expand into existing </a:t>
            </a:r>
            <a:r>
              <a:rPr lang="en-GB" dirty="0" smtClean="0">
                <a:solidFill>
                  <a:schemeClr val="tx2"/>
                </a:solidFill>
              </a:rPr>
              <a:t>care contracts</a:t>
            </a: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2"/>
                </a:solidFill>
              </a:rPr>
              <a:t>Growing links with primary care, secondary care and third sector organisations working with the elderly and hard to reach patients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Inventory management can be included using telehealth data collection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2"/>
                </a:solidFill>
              </a:rPr>
              <a:t>Data collection for studies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Patient education and information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tx2"/>
                </a:solidFill>
              </a:rPr>
              <a:t>Potential for Nurse Prescriber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994964"/>
            <a:ext cx="16192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Summary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1052512"/>
            <a:ext cx="8331200" cy="4968775"/>
          </a:xfrm>
        </p:spPr>
        <p:txBody>
          <a:bodyPr/>
          <a:lstStyle/>
          <a:p>
            <a:r>
              <a:rPr lang="en-GB" dirty="0" smtClean="0"/>
              <a:t>Community Care Workers working with a qualified specialist accessing hard to reach patients</a:t>
            </a:r>
          </a:p>
          <a:p>
            <a:r>
              <a:rPr lang="en-GB" dirty="0" smtClean="0"/>
              <a:t>Reactive, responsive services</a:t>
            </a:r>
          </a:p>
          <a:p>
            <a:r>
              <a:rPr lang="en-GB" dirty="0" smtClean="0"/>
              <a:t>Rapid referral into community continence services</a:t>
            </a:r>
          </a:p>
          <a:p>
            <a:r>
              <a:rPr lang="en-GB" dirty="0" smtClean="0"/>
              <a:t>Care Workers have strong and trusted relationships with clients and their families</a:t>
            </a:r>
          </a:p>
          <a:p>
            <a:r>
              <a:rPr lang="en-GB" dirty="0" smtClean="0"/>
              <a:t>Improving the abilities of patients and carers to self-manage</a:t>
            </a:r>
          </a:p>
          <a:p>
            <a:r>
              <a:rPr lang="en-GB" dirty="0" smtClean="0"/>
              <a:t>24 hour clinical helpline </a:t>
            </a:r>
            <a:r>
              <a:rPr lang="en-GB" dirty="0" smtClean="0"/>
              <a:t>back-up</a:t>
            </a:r>
          </a:p>
          <a:p>
            <a:r>
              <a:rPr lang="en-GB" dirty="0" smtClean="0"/>
              <a:t>Dissemination of clinical and product patient information directly to service users / carers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9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Agenda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MITIE Healthcare Solutions</a:t>
            </a:r>
          </a:p>
          <a:p>
            <a:r>
              <a:rPr lang="en-GB" dirty="0" smtClean="0"/>
              <a:t>What is B&amp;BF</a:t>
            </a:r>
          </a:p>
          <a:p>
            <a:r>
              <a:rPr lang="en-GB" dirty="0" smtClean="0"/>
              <a:t>Benefits of partnership</a:t>
            </a:r>
          </a:p>
          <a:p>
            <a:r>
              <a:rPr lang="en-GB" dirty="0" smtClean="0"/>
              <a:t>Standard Social Care Services</a:t>
            </a:r>
          </a:p>
          <a:p>
            <a:r>
              <a:rPr lang="en-GB" dirty="0" smtClean="0"/>
              <a:t>Enhanced Services and integrated care</a:t>
            </a:r>
          </a:p>
          <a:p>
            <a:r>
              <a:rPr lang="en-GB" dirty="0" smtClean="0"/>
              <a:t>What’s in it for commercial partners</a:t>
            </a:r>
          </a:p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30" y="6044442"/>
            <a:ext cx="856216" cy="80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4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1200" dirty="0" smtClean="0">
                <a:solidFill>
                  <a:srgbClr val="004165"/>
                </a:solidFill>
                <a:latin typeface="Century Gothic" pitchFamily="34" charset="0"/>
              </a:rPr>
              <a:t>MITIE – Who are we?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+mn-lt"/>
              </a:rPr>
              <a:t>Strategic outsourcing business</a:t>
            </a:r>
          </a:p>
          <a:p>
            <a:endParaRPr lang="en-GB" sz="2000" dirty="0">
              <a:solidFill>
                <a:schemeClr val="tx1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+mn-lt"/>
              </a:rPr>
              <a:t>Historically focus on  facilities management &amp; energy services</a:t>
            </a:r>
          </a:p>
          <a:p>
            <a:endParaRPr lang="en-GB" sz="2000" dirty="0">
              <a:solidFill>
                <a:schemeClr val="tx1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+mn-lt"/>
              </a:rPr>
              <a:t>£2 billion revenues</a:t>
            </a:r>
          </a:p>
          <a:p>
            <a:endParaRPr lang="en-GB" sz="2000" dirty="0">
              <a:solidFill>
                <a:schemeClr val="tx1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+mn-lt"/>
              </a:rPr>
              <a:t>FTSE 250 company</a:t>
            </a:r>
          </a:p>
          <a:p>
            <a:endParaRPr lang="en-GB" sz="2000" dirty="0">
              <a:solidFill>
                <a:schemeClr val="tx1"/>
              </a:solidFill>
              <a:latin typeface="+mn-lt"/>
            </a:endParaRPr>
          </a:p>
          <a:p>
            <a:endParaRPr lang="en-GB" sz="2000" dirty="0">
              <a:solidFill>
                <a:schemeClr val="tx1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+mn-lt"/>
              </a:rPr>
              <a:t>Values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People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Passion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Fresh thinking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Exciting futures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40867" cy="940867"/>
          </a:xfrm>
          <a:prstGeom prst="rect">
            <a:avLst/>
          </a:prstGeom>
        </p:spPr>
      </p:pic>
      <p:pic>
        <p:nvPicPr>
          <p:cNvPr id="1027" name="Picture 3" descr="C:\Users\kate pym\AppData\Local\Microsoft\Windows\Temporary Internet Files\Content.IE5\CJ1F6ZAI\Ed_Robinson-OneRedEye-137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r="20573"/>
          <a:stretch/>
        </p:blipFill>
        <p:spPr bwMode="auto">
          <a:xfrm>
            <a:off x="5583382" y="2204864"/>
            <a:ext cx="1773382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1200" dirty="0" smtClean="0">
                <a:solidFill>
                  <a:srgbClr val="004165"/>
                </a:solidFill>
                <a:latin typeface="Century Gothic" pitchFamily="34" charset="0"/>
              </a:rPr>
              <a:t>MITIE experience in health</a:t>
            </a:r>
            <a:endParaRPr lang="en-GB" dirty="0"/>
          </a:p>
        </p:txBody>
      </p:sp>
      <p:grpSp>
        <p:nvGrpSpPr>
          <p:cNvPr id="4" name="Group 257"/>
          <p:cNvGrpSpPr>
            <a:grpSpLocks/>
          </p:cNvGrpSpPr>
          <p:nvPr/>
        </p:nvGrpSpPr>
        <p:grpSpPr bwMode="auto">
          <a:xfrm>
            <a:off x="1831975" y="1262063"/>
            <a:ext cx="6615113" cy="4557712"/>
            <a:chOff x="1281" y="935"/>
            <a:chExt cx="4514" cy="2871"/>
          </a:xfrm>
        </p:grpSpPr>
        <p:grpSp>
          <p:nvGrpSpPr>
            <p:cNvPr id="5" name="Group 220"/>
            <p:cNvGrpSpPr>
              <a:grpSpLocks/>
            </p:cNvGrpSpPr>
            <p:nvPr/>
          </p:nvGrpSpPr>
          <p:grpSpPr bwMode="auto">
            <a:xfrm>
              <a:off x="1849" y="981"/>
              <a:ext cx="2359" cy="2781"/>
              <a:chOff x="3120" y="2700"/>
              <a:chExt cx="7088" cy="8279"/>
            </a:xfrm>
          </p:grpSpPr>
          <p:pic>
            <p:nvPicPr>
              <p:cNvPr id="35" name="Picture 2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22" t="31696"/>
              <a:stretch>
                <a:fillRect/>
              </a:stretch>
            </p:blipFill>
            <p:spPr bwMode="auto">
              <a:xfrm>
                <a:off x="3120" y="3601"/>
                <a:ext cx="7088" cy="7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AutoShape 222"/>
              <p:cNvSpPr>
                <a:spLocks noChangeArrowheads="1"/>
              </p:cNvSpPr>
              <p:nvPr/>
            </p:nvSpPr>
            <p:spPr bwMode="auto">
              <a:xfrm rot="-2594520">
                <a:off x="3780" y="2700"/>
                <a:ext cx="3240" cy="216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23"/>
              <p:cNvSpPr>
                <a:spLocks noChangeArrowheads="1"/>
              </p:cNvSpPr>
              <p:nvPr/>
            </p:nvSpPr>
            <p:spPr bwMode="auto">
              <a:xfrm>
                <a:off x="3420" y="3060"/>
                <a:ext cx="1620" cy="23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" name="Picture 174" descr="NHS North Somerset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932"/>
              <a:ext cx="49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69" r="1642" b="20700"/>
            <a:stretch>
              <a:fillRect/>
            </a:stretch>
          </p:blipFill>
          <p:spPr bwMode="auto">
            <a:xfrm>
              <a:off x="1339" y="1923"/>
              <a:ext cx="8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8" descr="NHS South Glocestershire">
              <a:hlinkClick r:id="rId5" tooltip="NHS South Gloucestershire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" y="2657"/>
              <a:ext cx="86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2" descr="Nortumberland, Tyne &amp; Wear NHS Foundation Trust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" y="935"/>
              <a:ext cx="167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5" descr="Hinchingbrooke Health Car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82" t="1080" b="49403"/>
            <a:stretch>
              <a:fillRect/>
            </a:stretch>
          </p:blipFill>
          <p:spPr bwMode="auto">
            <a:xfrm>
              <a:off x="4435" y="2931"/>
              <a:ext cx="127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8" descr="NHS Hull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" y="1616"/>
              <a:ext cx="226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0" descr="East%20Riding%20of%20Yorkshire%20Co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" y="1933"/>
              <a:ext cx="86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68" t="18677" r="13316" b="75887"/>
            <a:stretch>
              <a:fillRect/>
            </a:stretch>
          </p:blipFill>
          <p:spPr bwMode="auto">
            <a:xfrm>
              <a:off x="4889" y="2296"/>
              <a:ext cx="68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70" descr="NHS Trust - Nottinghamshire Healthcare">
              <a:hlinkClick r:id="rId14" tooltip="NHS Trust - Nottinghamshire Healthcare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435" y="2614"/>
              <a:ext cx="1360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242"/>
            <p:cNvSpPr>
              <a:spLocks noChangeArrowheads="1"/>
            </p:cNvSpPr>
            <p:nvPr/>
          </p:nvSpPr>
          <p:spPr bwMode="auto">
            <a:xfrm>
              <a:off x="3075" y="3113"/>
              <a:ext cx="136" cy="90"/>
            </a:xfrm>
            <a:prstGeom prst="ellipse">
              <a:avLst/>
            </a:prstGeom>
            <a:solidFill>
              <a:srgbClr val="0000FF"/>
            </a:solidFill>
            <a:ln w="444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43"/>
            <p:cNvSpPr>
              <a:spLocks noChangeArrowheads="1"/>
            </p:cNvSpPr>
            <p:nvPr/>
          </p:nvSpPr>
          <p:spPr bwMode="auto">
            <a:xfrm>
              <a:off x="2894" y="3067"/>
              <a:ext cx="136" cy="90"/>
            </a:xfrm>
            <a:prstGeom prst="ellipse">
              <a:avLst/>
            </a:prstGeom>
            <a:solidFill>
              <a:srgbClr val="0000FF"/>
            </a:solidFill>
            <a:ln w="444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44"/>
            <p:cNvSpPr>
              <a:spLocks noChangeArrowheads="1"/>
            </p:cNvSpPr>
            <p:nvPr/>
          </p:nvSpPr>
          <p:spPr bwMode="auto">
            <a:xfrm>
              <a:off x="3029" y="2931"/>
              <a:ext cx="136" cy="90"/>
            </a:xfrm>
            <a:prstGeom prst="ellipse">
              <a:avLst/>
            </a:prstGeom>
            <a:solidFill>
              <a:srgbClr val="0000FF"/>
            </a:solidFill>
            <a:ln w="444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45"/>
            <p:cNvSpPr>
              <a:spLocks noChangeArrowheads="1"/>
            </p:cNvSpPr>
            <p:nvPr/>
          </p:nvSpPr>
          <p:spPr bwMode="auto">
            <a:xfrm>
              <a:off x="2802" y="2251"/>
              <a:ext cx="136" cy="90"/>
            </a:xfrm>
            <a:prstGeom prst="ellipse">
              <a:avLst/>
            </a:prstGeom>
            <a:solidFill>
              <a:srgbClr val="0000FF"/>
            </a:solidFill>
            <a:ln w="444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46"/>
            <p:cNvSpPr>
              <a:spLocks noChangeArrowheads="1"/>
            </p:cNvSpPr>
            <p:nvPr/>
          </p:nvSpPr>
          <p:spPr bwMode="auto">
            <a:xfrm>
              <a:off x="3120" y="2115"/>
              <a:ext cx="227" cy="136"/>
            </a:xfrm>
            <a:prstGeom prst="ellipse">
              <a:avLst/>
            </a:prstGeom>
            <a:solidFill>
              <a:srgbClr val="0000FF"/>
            </a:solidFill>
            <a:ln w="444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47"/>
            <p:cNvSpPr>
              <a:spLocks noChangeArrowheads="1"/>
            </p:cNvSpPr>
            <p:nvPr/>
          </p:nvSpPr>
          <p:spPr bwMode="auto">
            <a:xfrm>
              <a:off x="3029" y="1570"/>
              <a:ext cx="136" cy="90"/>
            </a:xfrm>
            <a:prstGeom prst="ellipse">
              <a:avLst/>
            </a:prstGeom>
            <a:solidFill>
              <a:srgbClr val="0000FF"/>
            </a:solidFill>
            <a:ln w="444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8"/>
            <p:cNvSpPr>
              <a:spLocks noChangeArrowheads="1"/>
            </p:cNvSpPr>
            <p:nvPr/>
          </p:nvSpPr>
          <p:spPr bwMode="auto">
            <a:xfrm>
              <a:off x="3256" y="1888"/>
              <a:ext cx="136" cy="90"/>
            </a:xfrm>
            <a:prstGeom prst="ellipse">
              <a:avLst/>
            </a:prstGeom>
            <a:solidFill>
              <a:srgbClr val="0000FF"/>
            </a:solidFill>
            <a:ln w="444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49"/>
            <p:cNvSpPr>
              <a:spLocks noChangeArrowheads="1"/>
            </p:cNvSpPr>
            <p:nvPr/>
          </p:nvSpPr>
          <p:spPr bwMode="auto">
            <a:xfrm>
              <a:off x="3528" y="2115"/>
              <a:ext cx="136" cy="90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50"/>
            <p:cNvSpPr>
              <a:spLocks noChangeArrowheads="1"/>
            </p:cNvSpPr>
            <p:nvPr/>
          </p:nvSpPr>
          <p:spPr bwMode="auto">
            <a:xfrm>
              <a:off x="3528" y="2296"/>
              <a:ext cx="136" cy="90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1"/>
            <p:cNvSpPr>
              <a:spLocks noChangeArrowheads="1"/>
            </p:cNvSpPr>
            <p:nvPr/>
          </p:nvSpPr>
          <p:spPr bwMode="auto">
            <a:xfrm>
              <a:off x="3574" y="2704"/>
              <a:ext cx="136" cy="90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52"/>
            <p:cNvSpPr>
              <a:spLocks noChangeArrowheads="1"/>
            </p:cNvSpPr>
            <p:nvPr/>
          </p:nvSpPr>
          <p:spPr bwMode="auto">
            <a:xfrm>
              <a:off x="3392" y="2523"/>
              <a:ext cx="136" cy="90"/>
            </a:xfrm>
            <a:prstGeom prst="ellipse">
              <a:avLst/>
            </a:prstGeom>
            <a:solidFill>
              <a:srgbClr val="0000FF"/>
            </a:solidFill>
            <a:ln w="444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53"/>
            <p:cNvSpPr>
              <a:spLocks noChangeArrowheads="1"/>
            </p:cNvSpPr>
            <p:nvPr/>
          </p:nvSpPr>
          <p:spPr bwMode="auto">
            <a:xfrm>
              <a:off x="3438" y="2886"/>
              <a:ext cx="136" cy="90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4"/>
            <p:cNvSpPr>
              <a:spLocks noChangeArrowheads="1"/>
            </p:cNvSpPr>
            <p:nvPr/>
          </p:nvSpPr>
          <p:spPr bwMode="auto">
            <a:xfrm>
              <a:off x="3528" y="2976"/>
              <a:ext cx="136" cy="90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55"/>
            <p:cNvSpPr>
              <a:spLocks noChangeArrowheads="1"/>
            </p:cNvSpPr>
            <p:nvPr/>
          </p:nvSpPr>
          <p:spPr bwMode="auto">
            <a:xfrm>
              <a:off x="3438" y="3067"/>
              <a:ext cx="136" cy="90"/>
            </a:xfrm>
            <a:prstGeom prst="ellipse">
              <a:avLst/>
            </a:prstGeom>
            <a:solidFill>
              <a:srgbClr val="FF0000"/>
            </a:solidFill>
            <a:ln w="444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" name="Picture 19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12" t="23167" r="14804" b="70996"/>
            <a:stretch>
              <a:fillRect/>
            </a:stretch>
          </p:blipFill>
          <p:spPr bwMode="auto">
            <a:xfrm>
              <a:off x="3642" y="3615"/>
              <a:ext cx="79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2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4" t="17458" r="2185" b="76624"/>
            <a:stretch>
              <a:fillRect/>
            </a:stretch>
          </p:blipFill>
          <p:spPr bwMode="auto">
            <a:xfrm>
              <a:off x="4163" y="3080"/>
              <a:ext cx="81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72" descr="NHS North Yorkshire and York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" y="1248"/>
              <a:ext cx="997" cy="18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32" name="Picture 199" descr="North Middlesex University Hospital NHS Trust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" y="3249"/>
              <a:ext cx="1542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80" descr="awp%20header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" y="3618"/>
              <a:ext cx="122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84" descr="NHSBT - NHS Blood and Transplant">
              <a:hlinkClick r:id="rId24" tooltip="NHSBT - NHS Blood and Transplant"/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10" r="-4242" b="1459"/>
            <a:stretch>
              <a:fillRect/>
            </a:stretch>
          </p:blipFill>
          <p:spPr bwMode="auto">
            <a:xfrm>
              <a:off x="1306" y="1434"/>
              <a:ext cx="90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42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1200" dirty="0" smtClean="0">
                <a:solidFill>
                  <a:srgbClr val="004165"/>
                </a:solidFill>
                <a:latin typeface="Century Gothic" pitchFamily="34" charset="0"/>
              </a:rPr>
              <a:t>MITIE in Homecare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276872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6,000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CARERS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Oct 2012 MITIE acquire Enara Group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en-GB" sz="2000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 largest homecare provider UK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Platform for integrated care business</a:t>
            </a:r>
          </a:p>
          <a:p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9689" y="2060847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125,000 </a:t>
            </a:r>
            <a:r>
              <a:rPr lang="en-GB" sz="2000" dirty="0" smtClean="0">
                <a:solidFill>
                  <a:schemeClr val="tx1"/>
                </a:solidFill>
              </a:rPr>
              <a:t>HOURS/WEEK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4481825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15M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VISITS PER ANNUM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kate pym\AppData\Local\Microsoft\Windows\Temporary Internet Files\Content.IE5\0U0AWW8Z\Ed_Robinson-OneRedEye-3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76" y="2276872"/>
            <a:ext cx="222504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Who Are We – Bladder &amp; Bowel Foundation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190219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052736"/>
            <a:ext cx="56166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UK Wide charitable organisation supporting people with bladder and bowel problems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Partners with experts working in the field of continence care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Aim is to inspire change and create opportunities enabling people with bladder and bowel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control problems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to have a voice and equal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choice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Dedicated clinical helpline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Clinical Skills / Training Provider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28" y="6038766"/>
            <a:ext cx="856216" cy="80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3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Benefits of Partnership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1412776"/>
            <a:ext cx="8331200" cy="4373254"/>
          </a:xfrm>
        </p:spPr>
        <p:txBody>
          <a:bodyPr/>
          <a:lstStyle/>
          <a:p>
            <a:r>
              <a:rPr lang="en-GB" dirty="0" smtClean="0"/>
              <a:t>Provide enhanced </a:t>
            </a:r>
            <a:r>
              <a:rPr lang="en-GB" dirty="0" smtClean="0"/>
              <a:t>community care packages </a:t>
            </a:r>
            <a:r>
              <a:rPr lang="en-GB" dirty="0" smtClean="0"/>
              <a:t>incorporating </a:t>
            </a:r>
            <a:r>
              <a:rPr lang="en-GB" b="1" dirty="0" smtClean="0"/>
              <a:t>gold standard </a:t>
            </a:r>
            <a:r>
              <a:rPr lang="en-GB" dirty="0" smtClean="0"/>
              <a:t>continence</a:t>
            </a:r>
            <a:r>
              <a:rPr lang="en-GB" b="1" dirty="0" smtClean="0"/>
              <a:t> </a:t>
            </a:r>
            <a:r>
              <a:rPr lang="en-GB" dirty="0" smtClean="0"/>
              <a:t>management</a:t>
            </a:r>
            <a:endParaRPr lang="en-GB" dirty="0" smtClean="0"/>
          </a:p>
          <a:p>
            <a:r>
              <a:rPr lang="en-GB" dirty="0" smtClean="0"/>
              <a:t>Managing patients </a:t>
            </a:r>
            <a:r>
              <a:rPr lang="en-GB" dirty="0" smtClean="0"/>
              <a:t>in their </a:t>
            </a:r>
            <a:r>
              <a:rPr lang="en-GB" dirty="0" smtClean="0"/>
              <a:t>own homes for </a:t>
            </a:r>
            <a:r>
              <a:rPr lang="en-GB" dirty="0"/>
              <a:t>longer enhancing </a:t>
            </a:r>
            <a:r>
              <a:rPr lang="en-GB" dirty="0" smtClean="0"/>
              <a:t>quality </a:t>
            </a:r>
            <a:r>
              <a:rPr lang="en-GB" dirty="0"/>
              <a:t>of life </a:t>
            </a:r>
            <a:r>
              <a:rPr lang="en-GB" dirty="0" smtClean="0"/>
              <a:t>.</a:t>
            </a:r>
          </a:p>
          <a:p>
            <a:r>
              <a:rPr lang="en-GB" dirty="0" smtClean="0"/>
              <a:t>Working </a:t>
            </a:r>
            <a:r>
              <a:rPr lang="en-GB" dirty="0" smtClean="0"/>
              <a:t>seamlessly with local </a:t>
            </a:r>
            <a:r>
              <a:rPr lang="en-GB" dirty="0" smtClean="0"/>
              <a:t>providers.</a:t>
            </a:r>
            <a:endParaRPr lang="en-GB" dirty="0" smtClean="0"/>
          </a:p>
          <a:p>
            <a:r>
              <a:rPr lang="en-GB" dirty="0" smtClean="0"/>
              <a:t>Ensuring hard to reach patients get access to the most up to date treatments</a:t>
            </a:r>
          </a:p>
          <a:p>
            <a:r>
              <a:rPr lang="en-GB" dirty="0" smtClean="0"/>
              <a:t>Developing a new specialist nurse service in the community “the B&amp;BF Nurse”</a:t>
            </a:r>
          </a:p>
          <a:p>
            <a:r>
              <a:rPr lang="en-GB" dirty="0"/>
              <a:t>Enhanced access to </a:t>
            </a:r>
            <a:r>
              <a:rPr lang="en-GB" dirty="0" smtClean="0"/>
              <a:t>carers/ service users </a:t>
            </a:r>
            <a:r>
              <a:rPr lang="en-GB" dirty="0"/>
              <a:t>through quarterly Carer Support Days</a:t>
            </a:r>
          </a:p>
          <a:p>
            <a:endParaRPr lang="en-GB" dirty="0"/>
          </a:p>
        </p:txBody>
      </p:sp>
      <p:pic>
        <p:nvPicPr>
          <p:cNvPr id="2051" name="Picture 3" descr="C:\Users\kate pym\AppData\Local\Microsoft\Windows\Temporary Internet Files\Content.IE5\OM2KPCNE\MC90044037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387424"/>
            <a:ext cx="2383160" cy="23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28" y="5786030"/>
            <a:ext cx="856216" cy="80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2800" y="115888"/>
            <a:ext cx="8331200" cy="685800"/>
          </a:xfrm>
        </p:spPr>
        <p:txBody>
          <a:bodyPr/>
          <a:lstStyle/>
          <a:p>
            <a:r>
              <a:rPr lang="en-GB" b="1" dirty="0" smtClean="0"/>
              <a:t>Standard Social Care Support Services</a:t>
            </a:r>
            <a:endParaRPr lang="en-GB" b="1" dirty="0"/>
          </a:p>
        </p:txBody>
      </p:sp>
      <p:sp>
        <p:nvSpPr>
          <p:cNvPr id="5" name="Oval 4"/>
          <p:cNvSpPr/>
          <p:nvPr/>
        </p:nvSpPr>
        <p:spPr bwMode="auto">
          <a:xfrm>
            <a:off x="548172" y="1561697"/>
            <a:ext cx="1464956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>
                <a:solidFill>
                  <a:schemeClr val="tx1"/>
                </a:solidFill>
              </a:rPr>
              <a:t>C</a:t>
            </a:r>
            <a:r>
              <a:rPr kumimoji="0" lang="en-GB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ontinence Care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51520" y="2924944"/>
            <a:ext cx="1440160" cy="13681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Domestic Support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062122" y="1977657"/>
            <a:ext cx="1393304" cy="123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Personal Care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981196" y="3472199"/>
            <a:ext cx="1346448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Shopping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231783" y="1285805"/>
            <a:ext cx="1346448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Respite Care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728074" y="1052736"/>
            <a:ext cx="1346448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Going to Bed Service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938307" y="2681373"/>
            <a:ext cx="1346448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Getting up Service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606123" y="4015712"/>
            <a:ext cx="1944216" cy="180367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Companionship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5265083" y="5171319"/>
            <a:ext cx="1346448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Laundry &amp; Ironing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365210" y="2797696"/>
            <a:ext cx="1440160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Medication Support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548172" y="4684323"/>
            <a:ext cx="1346448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General housework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518458" y="5171319"/>
            <a:ext cx="1528758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Meal Preparation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062122" y="5092668"/>
            <a:ext cx="1346448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Night &amp; Day Sitting Service</a:t>
            </a:r>
          </a:p>
        </p:txBody>
      </p:sp>
      <p:pic>
        <p:nvPicPr>
          <p:cNvPr id="2052" name="Picture 4" descr="C:\Users\kate pym\AppData\Local\Microsoft\Windows\Temporary Internet Files\Content.IE5\CJ1F6ZAI\Ed_Robinson-OneRedEye-0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24384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4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kern="1200" dirty="0" smtClean="0">
                <a:solidFill>
                  <a:srgbClr val="004165"/>
                </a:solidFill>
                <a:latin typeface="Century Gothic" pitchFamily="34" charset="0"/>
              </a:rPr>
              <a:t>MITIE in Homecare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19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46" y="692696"/>
            <a:ext cx="3330783" cy="513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329" y="3140968"/>
            <a:ext cx="39604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2"/>
                </a:solidFill>
                <a:latin typeface="+mn-lt"/>
              </a:rPr>
              <a:t>Mobile technology – for all care staff enabling efficient inventory management and data collection</a:t>
            </a:r>
            <a:r>
              <a:rPr lang="en-GB" sz="1800" b="1" dirty="0" smtClean="0">
                <a:solidFill>
                  <a:schemeClr val="bg2"/>
                </a:solidFill>
                <a:latin typeface="+mn-lt"/>
              </a:rPr>
              <a:t>. </a:t>
            </a:r>
          </a:p>
          <a:p>
            <a:endParaRPr lang="en-GB" sz="1800" b="1" dirty="0" smtClean="0">
              <a:solidFill>
                <a:schemeClr val="bg2"/>
              </a:solidFill>
              <a:latin typeface="+mn-lt"/>
            </a:endParaRPr>
          </a:p>
          <a:p>
            <a:endParaRPr lang="en-GB" sz="1800" b="1" dirty="0">
              <a:solidFill>
                <a:schemeClr val="bg2"/>
              </a:solidFill>
              <a:latin typeface="+mn-lt"/>
            </a:endParaRPr>
          </a:p>
          <a:p>
            <a:r>
              <a:rPr lang="en-GB" sz="1800" b="1" dirty="0" smtClean="0">
                <a:solidFill>
                  <a:schemeClr val="bg2"/>
                </a:solidFill>
                <a:latin typeface="+mn-lt"/>
              </a:rPr>
              <a:t> </a:t>
            </a:r>
            <a:endParaRPr lang="en-GB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63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PREFIX" val="MIT_"/>
  <p:tag name="MIT_TEMPLATENAME" val="MIT-SLD-01.PPTx"/>
  <p:tag name="MIT_CREATEDATE" val="13 February 2013"/>
  <p:tag name="MIT_DPI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_INSERTEDPICTURE" val="Z:\ID\MITIE\logo blue.emf"/>
  <p:tag name="ID_TARGETTOP" val="495.5"/>
  <p:tag name="ID_TARGETLEFT" val="610.75"/>
  <p:tag name="ID_TARGETHEIGHT" val="18.375"/>
  <p:tag name="ID_TARGETWIDTH" val="92.625"/>
  <p:tag name="TEMPORARY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_INSERTEDPICTURE" val="Z:\ID\MITIE\logo blue.emf"/>
  <p:tag name="ID_TARGETTOP" val="495.5"/>
  <p:tag name="ID_TARGETLEFT" val="610.75"/>
  <p:tag name="ID_TARGETHEIGHT" val="18.375"/>
  <p:tag name="ID_TARGETWIDTH" val="92.625"/>
  <p:tag name="TEMPORARY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T_DIALOGNAME" val="Title"/>
  <p:tag name="MIT_SHORTNAME" val="TITLE"/>
  <p:tag name="MIT_INNEWPRESENTATION" val="YES"/>
  <p:tag name="MIT_ONINSERTSLIDEDLG" val="YES"/>
</p:tagLst>
</file>

<file path=ppt/theme/theme1.xml><?xml version="1.0" encoding="utf-8"?>
<a:theme xmlns:a="http://schemas.openxmlformats.org/drawingml/2006/main" name="Presentation homecare IntegratedCare - Case Studies+continence">
  <a:themeElements>
    <a:clrScheme name="IntelligentDocuments 9">
      <a:dk1>
        <a:srgbClr val="004165"/>
      </a:dk1>
      <a:lt1>
        <a:srgbClr val="FFFFFF"/>
      </a:lt1>
      <a:dk2>
        <a:srgbClr val="004165"/>
      </a:dk2>
      <a:lt2>
        <a:srgbClr val="000000"/>
      </a:lt2>
      <a:accent1>
        <a:srgbClr val="D52B1E"/>
      </a:accent1>
      <a:accent2>
        <a:srgbClr val="00A4E8"/>
      </a:accent2>
      <a:accent3>
        <a:srgbClr val="FFFFFF"/>
      </a:accent3>
      <a:accent4>
        <a:srgbClr val="003655"/>
      </a:accent4>
      <a:accent5>
        <a:srgbClr val="E7ACAB"/>
      </a:accent5>
      <a:accent6>
        <a:srgbClr val="0094D2"/>
      </a:accent6>
      <a:hlink>
        <a:srgbClr val="8ED8F8"/>
      </a:hlink>
      <a:folHlink>
        <a:srgbClr val="7B94AE"/>
      </a:folHlink>
    </a:clrScheme>
    <a:fontScheme name="IntelligentDocume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6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mpac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6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mpact" pitchFamily="34" charset="0"/>
          </a:defRPr>
        </a:defPPr>
      </a:lstStyle>
    </a:lnDef>
  </a:objectDefaults>
  <a:extraClrSchemeLst>
    <a:extraClrScheme>
      <a:clrScheme name="IntelligentDocume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ligentDocumen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8">
        <a:dk1>
          <a:srgbClr val="000000"/>
        </a:dk1>
        <a:lt1>
          <a:srgbClr val="FFFFFF"/>
        </a:lt1>
        <a:dk2>
          <a:srgbClr val="FF9900"/>
        </a:dk2>
        <a:lt2>
          <a:srgbClr val="000000"/>
        </a:lt2>
        <a:accent1>
          <a:srgbClr val="CC0000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E7E700"/>
        </a:accent6>
        <a:hlink>
          <a:srgbClr val="99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ligentDocuments 9">
        <a:dk1>
          <a:srgbClr val="004165"/>
        </a:dk1>
        <a:lt1>
          <a:srgbClr val="FFFFFF"/>
        </a:lt1>
        <a:dk2>
          <a:srgbClr val="004165"/>
        </a:dk2>
        <a:lt2>
          <a:srgbClr val="000000"/>
        </a:lt2>
        <a:accent1>
          <a:srgbClr val="D52B1E"/>
        </a:accent1>
        <a:accent2>
          <a:srgbClr val="00A4E8"/>
        </a:accent2>
        <a:accent3>
          <a:srgbClr val="FFFFFF"/>
        </a:accent3>
        <a:accent4>
          <a:srgbClr val="003655"/>
        </a:accent4>
        <a:accent5>
          <a:srgbClr val="E7ACAB"/>
        </a:accent5>
        <a:accent6>
          <a:srgbClr val="0094D2"/>
        </a:accent6>
        <a:hlink>
          <a:srgbClr val="8ED8F8"/>
        </a:hlink>
        <a:folHlink>
          <a:srgbClr val="7B94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homecare IntegratedCare - Case Studies+continence</Template>
  <TotalTime>50</TotalTime>
  <Words>677</Words>
  <Application>Microsoft Office PowerPoint</Application>
  <PresentationFormat>On-screen Show (4:3)</PresentationFormat>
  <Paragraphs>162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Presentation homecare IntegratedCare - Case Studies+continence</vt:lpstr>
      <vt:lpstr>PowerPoint Presentation</vt:lpstr>
      <vt:lpstr>Agenda</vt:lpstr>
      <vt:lpstr>MITIE – Who are we?</vt:lpstr>
      <vt:lpstr>MITIE experience in health</vt:lpstr>
      <vt:lpstr>MITIE in Homecare</vt:lpstr>
      <vt:lpstr>Who Are We – Bladder &amp; Bowel Foundation</vt:lpstr>
      <vt:lpstr>Benefits of Partnership</vt:lpstr>
      <vt:lpstr>Standard Social Care Support Services</vt:lpstr>
      <vt:lpstr>MITIE in Homecare</vt:lpstr>
      <vt:lpstr>Integrated Care - Benefits to the Health Economy  </vt:lpstr>
      <vt:lpstr>Enhanced Services</vt:lpstr>
      <vt:lpstr>B&amp;BF Continence Nurse</vt:lpstr>
      <vt:lpstr>Potential Value Commercial Partners / Sponsors</vt:lpstr>
      <vt:lpstr>Future Opportunities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Stuart</dc:creator>
  <cp:lastModifiedBy>Debbie Stuart</cp:lastModifiedBy>
  <cp:revision>7</cp:revision>
  <dcterms:created xsi:type="dcterms:W3CDTF">2013-06-28T09:37:00Z</dcterms:created>
  <dcterms:modified xsi:type="dcterms:W3CDTF">2013-06-28T10:27:36Z</dcterms:modified>
</cp:coreProperties>
</file>